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varScale="1">
        <p:scale>
          <a:sx n="98" d="100"/>
          <a:sy n="98" d="100"/>
        </p:scale>
        <p:origin x="8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12/9/2023</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12/9/2023</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12/9/2023</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12/9/2023</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12/9/2023</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12/9/2023</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12/9/2023</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12/9/2023</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12/9/2023</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12/9/2023</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12/9/2023</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12/9/2023</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754FB-E97A-3487-75E0-F0226BEC9641}"/>
              </a:ext>
            </a:extLst>
          </p:cNvPr>
          <p:cNvSpPr>
            <a:spLocks noGrp="1"/>
          </p:cNvSpPr>
          <p:nvPr>
            <p:ph type="ctrTitle"/>
          </p:nvPr>
        </p:nvSpPr>
        <p:spPr>
          <a:xfrm>
            <a:off x="586478" y="1683756"/>
            <a:ext cx="3115265" cy="2396359"/>
          </a:xfrm>
        </p:spPr>
        <p:txBody>
          <a:bodyPr vert="horz" lIns="91440" tIns="45720" rIns="91440" bIns="45720" rtlCol="0" anchor="b">
            <a:normAutofit/>
          </a:bodyPr>
          <a:lstStyle/>
          <a:p>
            <a:pPr algn="r"/>
            <a:r>
              <a:rPr lang="en-US" sz="4000" b="1" kern="1200">
                <a:solidFill>
                  <a:srgbClr val="FFFFFF"/>
                </a:solidFill>
                <a:latin typeface="+mj-lt"/>
                <a:ea typeface="+mj-ea"/>
                <a:cs typeface="+mj-cs"/>
              </a:rPr>
              <a:t>Applied Data Science capstone</a:t>
            </a:r>
          </a:p>
        </p:txBody>
      </p:sp>
      <p:sp>
        <p:nvSpPr>
          <p:cNvPr id="10" name="Rectangle 9">
            <a:extLst>
              <a:ext uri="{FF2B5EF4-FFF2-40B4-BE49-F238E27FC236}">
                <a16:creationId xmlns:a16="http://schemas.microsoft.com/office/drawing/2014/main" id="{3A5F806A-C484-29B8-A342-C1A9B7E866A5}"/>
              </a:ext>
            </a:extLst>
          </p:cNvPr>
          <p:cNvSpPr/>
          <p:nvPr/>
        </p:nvSpPr>
        <p:spPr>
          <a:xfrm>
            <a:off x="4905052" y="3584260"/>
            <a:ext cx="6666833" cy="48741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3D0EE2-ECA5-331F-A85D-543A4E2B6121}"/>
              </a:ext>
            </a:extLst>
          </p:cNvPr>
          <p:cNvSpPr/>
          <p:nvPr/>
        </p:nvSpPr>
        <p:spPr>
          <a:xfrm>
            <a:off x="4905052" y="2822980"/>
            <a:ext cx="1466228" cy="7612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31027A-43D2-B85F-2D51-D1C282D3BCA5}"/>
              </a:ext>
            </a:extLst>
          </p:cNvPr>
          <p:cNvSpPr txBox="1"/>
          <p:nvPr/>
        </p:nvSpPr>
        <p:spPr>
          <a:xfrm>
            <a:off x="6013963" y="2756219"/>
            <a:ext cx="2449069" cy="822405"/>
          </a:xfrm>
          <a:prstGeom prst="rect">
            <a:avLst/>
          </a:prstGeom>
          <a:noFill/>
        </p:spPr>
        <p:txBody>
          <a:bodyPr wrap="square" rtlCol="0">
            <a:spAutoFit/>
          </a:bodyPr>
          <a:lstStyle/>
          <a:p>
            <a:pPr algn="r" defTabSz="530352">
              <a:spcAft>
                <a:spcPts val="600"/>
              </a:spcAft>
            </a:pPr>
            <a:r>
              <a:rPr lang="en-US" sz="2800" b="1" kern="1200" dirty="0">
                <a:solidFill>
                  <a:srgbClr val="555555"/>
                </a:solidFill>
                <a:latin typeface="Tw Cen MT" panose="020B0602020104020603" pitchFamily="34" charset="77"/>
                <a:ea typeface="+mn-ea"/>
                <a:cs typeface="+mn-cs"/>
              </a:rPr>
              <a:t>Huseyin</a:t>
            </a:r>
            <a:r>
              <a:rPr lang="en-US" sz="1392" b="1" kern="1200" dirty="0">
                <a:solidFill>
                  <a:srgbClr val="555555"/>
                </a:solidFill>
                <a:latin typeface="Tw Cen MT" panose="020B0602020104020603" pitchFamily="34" charset="77"/>
                <a:ea typeface="+mn-ea"/>
                <a:cs typeface="+mn-cs"/>
              </a:rPr>
              <a:t> </a:t>
            </a:r>
            <a:r>
              <a:rPr lang="en-US" sz="3200" b="1" kern="1200" dirty="0">
                <a:solidFill>
                  <a:srgbClr val="555555"/>
                </a:solidFill>
                <a:latin typeface="Tw Cen MT" panose="020B0602020104020603" pitchFamily="34" charset="77"/>
                <a:ea typeface="+mn-ea"/>
                <a:cs typeface="+mn-cs"/>
              </a:rPr>
              <a:t>C</a:t>
            </a:r>
            <a:endParaRPr lang="en-US" sz="1392" b="1" kern="1200" dirty="0">
              <a:solidFill>
                <a:srgbClr val="555555"/>
              </a:solidFill>
              <a:latin typeface="Tw Cen MT" panose="020B0602020104020603" pitchFamily="34" charset="77"/>
              <a:ea typeface="+mn-ea"/>
              <a:cs typeface="+mn-cs"/>
            </a:endParaRPr>
          </a:p>
          <a:p>
            <a:pPr algn="r" defTabSz="530352">
              <a:spcAft>
                <a:spcPts val="600"/>
              </a:spcAft>
            </a:pPr>
            <a:r>
              <a:rPr lang="en-US" sz="1044" b="1" kern="1200" dirty="0">
                <a:solidFill>
                  <a:srgbClr val="555555"/>
                </a:solidFill>
                <a:latin typeface="Tw Cen MT" panose="020B0602020104020603" pitchFamily="34" charset="77"/>
                <a:ea typeface="+mn-ea"/>
                <a:cs typeface="+mn-cs"/>
              </a:rPr>
              <a:t>December 8, 2023</a:t>
            </a:r>
            <a:endParaRPr lang="en-US"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fontScale="55000" lnSpcReduction="20000"/>
          </a:bodyPr>
          <a:lstStyle/>
          <a:p>
            <a:r>
              <a:rPr lang="en-US" sz="2400" dirty="0"/>
              <a:t>Matplotlib and Seaborn:</a:t>
            </a:r>
          </a:p>
          <a:p>
            <a:r>
              <a:rPr lang="en-US" sz="2400" dirty="0"/>
              <a:t>Incorporating functions from the Matplotlib and Seaborn libraries, we employ various visualization techniques, including scatterplots, bar charts, and line charts. These visual representations enable us to explore and comprehend relationships among different features in our dataset, notably:</a:t>
            </a:r>
          </a:p>
          <a:p>
            <a:endParaRPr lang="en-US" sz="2400" dirty="0"/>
          </a:p>
          <a:p>
            <a:r>
              <a:rPr lang="en-US" sz="2400" dirty="0"/>
              <a:t>1. Examining the correlation between flight number and launch site.</a:t>
            </a:r>
          </a:p>
          <a:p>
            <a:r>
              <a:rPr lang="en-US" sz="2400" dirty="0"/>
              <a:t>2. Analyzing how payload mass relates to the launch site.</a:t>
            </a:r>
          </a:p>
          <a:p>
            <a:r>
              <a:rPr lang="en-US" sz="2400" dirty="0"/>
              <a:t>3. Investigating the success rate in relation to the type of orbit.</a:t>
            </a:r>
          </a:p>
          <a:p>
            <a:endParaRPr lang="en-US" sz="2400" dirty="0"/>
          </a:p>
          <a:p>
            <a:r>
              <a:rPr lang="en-US" sz="2400" dirty="0"/>
              <a:t>Folium:</a:t>
            </a:r>
          </a:p>
          <a:p>
            <a:r>
              <a:rPr lang="en-US" sz="2400" dirty="0"/>
              <a:t>To enhance our data visualization capabilities, we leverage the Folium library to create interactive maps. This facilitates the following visualizations:</a:t>
            </a:r>
          </a:p>
          <a:p>
            <a:endParaRPr lang="en-US" sz="2400" dirty="0"/>
          </a:p>
          <a:p>
            <a:r>
              <a:rPr lang="en-US" sz="2400" dirty="0"/>
              <a:t>1. Pinpointing all launch sites on a map for geographical context.</a:t>
            </a:r>
          </a:p>
          <a:p>
            <a:r>
              <a:rPr lang="en-US" sz="2400" dirty="0"/>
              <a:t>2. Distinguishing between successful and failed launches for each site, offering insights into performance.</a:t>
            </a:r>
          </a:p>
          <a:p>
            <a:r>
              <a:rPr lang="en-US" sz="2400" dirty="0"/>
              <a:t>3. Mapping the distances between launch sites and key proximities such as the nearest city, railway, or highway, aiding in spatial analysis.</a:t>
            </a:r>
          </a:p>
          <a:p>
            <a:endParaRPr lang="en-US" sz="2400" dirty="0"/>
          </a:p>
          <a:p>
            <a:r>
              <a:rPr lang="en-US" sz="2400" dirty="0"/>
              <a:t>These visualization tools, including Matplotlib, Seaborn, and Folium, play a crucial role in our data exploration and presentation.</a:t>
            </a: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8941" y="3206500"/>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fontScale="40000" lnSpcReduction="20000"/>
          </a:bodyPr>
          <a:lstStyle/>
          <a:p>
            <a:pPr marL="0" indent="0">
              <a:buNone/>
            </a:pPr>
            <a:r>
              <a:rPr lang="en-US" sz="2400" dirty="0"/>
              <a:t>Dash Integration:</a:t>
            </a:r>
          </a:p>
          <a:p>
            <a:r>
              <a:rPr lang="en-US" sz="2400" dirty="0"/>
              <a:t>We integrate the capabilities of the Dash library to create an interactive web-based platform. This platform features user-friendly elements such as a dropdown menu and a range slider, which allow users to toggle inputs and customize their data exploration experience.</a:t>
            </a:r>
          </a:p>
          <a:p>
            <a:endParaRPr lang="en-US" sz="2400" dirty="0"/>
          </a:p>
          <a:p>
            <a:pPr marL="0" indent="0">
              <a:buNone/>
            </a:pPr>
            <a:r>
              <a:rPr lang="en-US" sz="2400" dirty="0"/>
              <a:t>Interactive Site Content:</a:t>
            </a:r>
          </a:p>
          <a:p>
            <a:r>
              <a:rPr lang="en-US" sz="2400" dirty="0"/>
              <a:t>Within this interactive site, we present information through a pie chart and a scatterplot, offering valuable insights into our dataset, including:</a:t>
            </a:r>
          </a:p>
          <a:p>
            <a:endParaRPr lang="en-US" sz="2400" dirty="0"/>
          </a:p>
          <a:p>
            <a:r>
              <a:rPr lang="en-US" sz="2400" dirty="0"/>
              <a:t>1. Total successful launches originating from each launch site, providing a comprehensive overview of success rates across different locations.</a:t>
            </a:r>
          </a:p>
          <a:p>
            <a:r>
              <a:rPr lang="en-US" sz="2400" dirty="0"/>
              <a:t>2. The correlation between payload mass and mission outcomes (success or failure) for each launch site, using a scatterplot. This allows for a nuanced examination of how payload mass influences mission success at specific launch sites.</a:t>
            </a:r>
          </a:p>
          <a:p>
            <a:endParaRPr lang="en-US" sz="2400" dirty="0"/>
          </a:p>
          <a:p>
            <a:pPr marL="0" indent="0">
              <a:buNone/>
            </a:pPr>
            <a:r>
              <a:rPr lang="en-US" sz="2400" dirty="0"/>
              <a:t>Dash empowers users to interact with and explore the data interactively, fostering a deeper understanding of the relationships and trends within our dataset.</a:t>
            </a:r>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fontScale="77500" lnSpcReduction="20000"/>
          </a:bodyPr>
          <a:lstStyle/>
          <a:p>
            <a:pPr marL="457200" lvl="1" indent="0">
              <a:buNone/>
            </a:pPr>
            <a:r>
              <a:rPr lang="en-US" sz="1800" dirty="0"/>
              <a:t>Scikit-Learn for Machine Learning:</a:t>
            </a:r>
          </a:p>
          <a:p>
            <a:pPr lvl="1"/>
            <a:r>
              <a:rPr lang="en-US" sz="1800" dirty="0"/>
              <a:t>To develop our machine learning models, we leverage functions and tools from the Scikit-Learn library, a robust resource for machine learning tasks. Our machine learning prediction phase encompasses several essential steps:</a:t>
            </a:r>
          </a:p>
          <a:p>
            <a:pPr marL="457200" lvl="1" indent="0">
              <a:buNone/>
            </a:pPr>
            <a:r>
              <a:rPr lang="en-US" sz="1800" dirty="0"/>
              <a:t>1. Data Standardization:</a:t>
            </a:r>
          </a:p>
          <a:p>
            <a:pPr lvl="1"/>
            <a:r>
              <a:rPr lang="en-US" sz="1800" dirty="0"/>
              <a:t>   - Ensuring that our data is standardized, which often involves scaling numerical features to have a consistent range.</a:t>
            </a:r>
          </a:p>
          <a:p>
            <a:pPr marL="457200" lvl="1" indent="0">
              <a:buNone/>
            </a:pPr>
            <a:r>
              <a:rPr lang="en-US" sz="1800" dirty="0"/>
              <a:t>2. Data Splitting:</a:t>
            </a:r>
          </a:p>
          <a:p>
            <a:pPr lvl="1"/>
            <a:r>
              <a:rPr lang="en-US" sz="1800" dirty="0"/>
              <a:t>   - Segregating the dataset into distinct training and test sets. This division is crucial for training and validating the models.</a:t>
            </a:r>
          </a:p>
          <a:p>
            <a:pPr marL="457200" lvl="1" indent="0">
              <a:buNone/>
            </a:pPr>
            <a:r>
              <a:rPr lang="en-US" sz="1800" dirty="0"/>
              <a:t>3. Machine Learning Model Creation:</a:t>
            </a:r>
          </a:p>
          <a:p>
            <a:pPr lvl="1"/>
            <a:r>
              <a:rPr lang="en-US" sz="1800" dirty="0"/>
              <a:t>   - Developing various machine learning models to facilitate predictions. These models encompass:</a:t>
            </a:r>
          </a:p>
          <a:p>
            <a:pPr lvl="1"/>
            <a:r>
              <a:rPr lang="en-US" sz="1800" dirty="0"/>
              <a:t>     - Logistic regression</a:t>
            </a:r>
          </a:p>
          <a:p>
            <a:pPr lvl="1"/>
            <a:r>
              <a:rPr lang="en-US" sz="1800" dirty="0"/>
              <a:t>     - Support vector machine (SVM)</a:t>
            </a:r>
          </a:p>
          <a:p>
            <a:pPr lvl="1"/>
            <a:r>
              <a:rPr lang="en-US" sz="1800" dirty="0"/>
              <a:t>     - Decision tree</a:t>
            </a:r>
          </a:p>
          <a:p>
            <a:pPr lvl="1"/>
            <a:r>
              <a:rPr lang="en-US" sz="1800" dirty="0"/>
              <a:t>     - K nearest neighbors (KNN)</a:t>
            </a:r>
          </a:p>
          <a:p>
            <a:pPr marL="457200" lvl="1" indent="0">
              <a:buNone/>
            </a:pPr>
            <a:r>
              <a:rPr lang="en-US" sz="1800" dirty="0"/>
              <a:t>4. Model Training:</a:t>
            </a:r>
          </a:p>
          <a:p>
            <a:pPr lvl="1"/>
            <a:r>
              <a:rPr lang="en-US" sz="1800" dirty="0"/>
              <a:t>   - Fitting these machine learning models on the training set to enable them to learn from the data.</a:t>
            </a:r>
          </a:p>
          <a:p>
            <a:pPr marL="457200" lvl="1" indent="0">
              <a:buNone/>
            </a:pPr>
            <a:r>
              <a:rPr lang="en-US" sz="1800" dirty="0"/>
              <a:t>5. Hyperparameter Tuning:</a:t>
            </a:r>
          </a:p>
          <a:p>
            <a:pPr lvl="1"/>
            <a:r>
              <a:rPr lang="en-US" sz="1800" dirty="0"/>
              <a:t>   - Identifying the optimal combination of hyperparameters for each model. This process enhances model performance.</a:t>
            </a:r>
          </a:p>
          <a:p>
            <a:pPr marL="457200" lvl="1" indent="0">
              <a:buNone/>
            </a:pPr>
            <a:r>
              <a:rPr lang="en-US" sz="1800" dirty="0"/>
              <a:t>6. Model Evaluation:</a:t>
            </a:r>
          </a:p>
          <a:p>
            <a:pPr lvl="1"/>
            <a:r>
              <a:rPr lang="en-US" sz="1800" dirty="0"/>
              <a:t>   - Assessing the models based on their accuracy scores, which indicate their predictive capability, and utilizing confusion matrices to gain insights into their classification performance.</a:t>
            </a:r>
          </a:p>
          <a:p>
            <a:pPr lvl="1"/>
            <a:endParaRPr lang="en-US" sz="1800" dirty="0"/>
          </a:p>
          <a:p>
            <a:pPr lvl="1"/>
            <a:r>
              <a:rPr lang="en-US" sz="1800" dirty="0"/>
              <a:t>These machine learning steps using Scikit-Learn allow us to make informed predictions and draw meaningful conclusions from our data.</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6926" y="3552518"/>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fontScale="40000" lnSpcReduction="20000"/>
          </a:bodyPr>
          <a:lstStyle/>
          <a:p>
            <a:pPr marL="0" indent="0">
              <a:buNone/>
            </a:pPr>
            <a:endParaRPr lang="en-US" sz="2400" dirty="0"/>
          </a:p>
          <a:p>
            <a:r>
              <a:rPr lang="en-US" sz="2400" dirty="0"/>
              <a:t>1. SQL (EDA with SQL):</a:t>
            </a:r>
          </a:p>
          <a:p>
            <a:r>
              <a:rPr lang="en-US" sz="2400" dirty="0"/>
              <a:t>   - Exploratory Data Analysis conducted using SQL, likely involving data queries and insights extracted from your dataset.</a:t>
            </a:r>
          </a:p>
          <a:p>
            <a:pPr marL="0" indent="0">
              <a:buNone/>
            </a:pPr>
            <a:r>
              <a:rPr lang="en-US" sz="2400" dirty="0"/>
              <a:t>2. Matplotlib and Seaborn (EDA with Visualization):</a:t>
            </a:r>
          </a:p>
          <a:p>
            <a:r>
              <a:rPr lang="en-US" sz="2400" dirty="0"/>
              <a:t>   - Exploratory Data Analysis facilitated through data visualization techniques using Matplotlib and Seaborn, with a particular focus on the relationships and patterns within the data.</a:t>
            </a:r>
          </a:p>
          <a:p>
            <a:pPr marL="0" indent="0">
              <a:buNone/>
            </a:pPr>
            <a:r>
              <a:rPr lang="en-US" sz="2400" dirty="0"/>
              <a:t>3. Folium:</a:t>
            </a:r>
          </a:p>
          <a:p>
            <a:r>
              <a:rPr lang="en-US" sz="2400" dirty="0"/>
              <a:t>   - Visualizations and spatial analysis carried out using the Folium library, which likely includes interactive maps and geographical insights.</a:t>
            </a:r>
          </a:p>
          <a:p>
            <a:pPr marL="0" indent="0">
              <a:buNone/>
            </a:pPr>
            <a:r>
              <a:rPr lang="en-US" sz="2400" dirty="0"/>
              <a:t>4. Dash:</a:t>
            </a:r>
          </a:p>
          <a:p>
            <a:r>
              <a:rPr lang="en-US" sz="2400" dirty="0"/>
              <a:t>   - An interactive web-based platform created with Dash, showcasing insights from your data through pie charts and scatterplots.</a:t>
            </a:r>
          </a:p>
          <a:p>
            <a:pPr marL="0" indent="0">
              <a:buNone/>
            </a:pPr>
            <a:r>
              <a:rPr lang="en-US" sz="2400" dirty="0"/>
              <a:t>5. Predictive Analysis:</a:t>
            </a:r>
          </a:p>
          <a:p>
            <a:r>
              <a:rPr lang="en-US" sz="2400" dirty="0"/>
              <a:t>   - The phase where machine learning models, including logistic regression, support vector machine, decision tree, and K-nearest neighbors, are employed for predictive analysis, with a specific focus on classifying launches as either successful (class 1) or failed (class 0).</a:t>
            </a:r>
          </a:p>
          <a:p>
            <a:r>
              <a:rPr lang="en-US" sz="2400" dirty="0"/>
              <a:t>In all of these sections, the distinction between class 0 (failed launch outcome) and class 1 (successful launch outcome) is maintained, allowing for a clear interpretation of the results. If you have any specific questions or if there's a particular section you'd like to discuss further, please let me know.</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Person writing on a notepad">
            <a:extLst>
              <a:ext uri="{FF2B5EF4-FFF2-40B4-BE49-F238E27FC236}">
                <a16:creationId xmlns:a16="http://schemas.microsoft.com/office/drawing/2014/main" id="{61481E3C-5CEE-A216-E68B-070578B70FD0}"/>
              </a:ext>
            </a:extLst>
          </p:cNvPr>
          <p:cNvPicPr>
            <a:picLocks noChangeAspect="1"/>
          </p:cNvPicPr>
          <p:nvPr/>
        </p:nvPicPr>
        <p:blipFill rotWithShape="1">
          <a:blip r:embed="rId2"/>
          <a:srcRect r="-1" b="357"/>
          <a:stretch/>
        </p:blipFill>
        <p:spPr>
          <a:xfrm>
            <a:off x="445497" y="224844"/>
            <a:ext cx="8115280" cy="6408311"/>
          </a:xfrm>
          <a:prstGeom prst="rect">
            <a:avLst/>
          </a:prstGeom>
        </p:spPr>
      </p:pic>
      <p:sp>
        <p:nvSpPr>
          <p:cNvPr id="29" name="Rectangle 2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B1A05D16-43F9-063D-05E0-A388CE960FE1}"/>
              </a:ext>
            </a:extLst>
          </p:cNvPr>
          <p:cNvSpPr txBox="1">
            <a:spLocks/>
          </p:cNvSpPr>
          <p:nvPr/>
        </p:nvSpPr>
        <p:spPr>
          <a:xfrm>
            <a:off x="9185537" y="1445412"/>
            <a:ext cx="3822189" cy="3742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14300"/>
            <a:r>
              <a:rPr lang="en-US" sz="2000" b="1" dirty="0">
                <a:latin typeface="+mn-lt"/>
                <a:ea typeface="+mn-ea"/>
                <a:cs typeface="+mn-cs"/>
              </a:rPr>
              <a:t>OUTLINE</a:t>
            </a:r>
            <a:endParaRPr lang="en-US" sz="2000" b="1" dirty="0"/>
          </a:p>
          <a:p>
            <a:pPr marL="342900" indent="-228600" algn="l">
              <a:buFont typeface="Arial" panose="020B0604020202020204" pitchFamily="34" charset="0"/>
              <a:buChar char="•"/>
            </a:pPr>
            <a:r>
              <a:rPr lang="en-US" sz="2000" dirty="0"/>
              <a:t>Executive Summary</a:t>
            </a:r>
          </a:p>
          <a:p>
            <a:pPr marL="342900" indent="-228600" algn="l">
              <a:buFont typeface="Arial" panose="020B0604020202020204" pitchFamily="34" charset="0"/>
              <a:buChar char="•"/>
            </a:pPr>
            <a:r>
              <a:rPr lang="en-US" sz="2000" dirty="0"/>
              <a:t>Introduction</a:t>
            </a:r>
          </a:p>
          <a:p>
            <a:pPr marL="342900" indent="-228600" algn="l">
              <a:buFont typeface="Arial" panose="020B0604020202020204" pitchFamily="34" charset="0"/>
              <a:buChar char="•"/>
            </a:pPr>
            <a:r>
              <a:rPr lang="en-US" sz="2000" dirty="0"/>
              <a:t>Methodology</a:t>
            </a:r>
          </a:p>
          <a:p>
            <a:pPr marL="342900" indent="-228600" algn="l">
              <a:buFont typeface="Arial" panose="020B0604020202020204" pitchFamily="34" charset="0"/>
              <a:buChar char="•"/>
            </a:pPr>
            <a:r>
              <a:rPr lang="en-US" sz="2000" dirty="0"/>
              <a:t>Results</a:t>
            </a:r>
          </a:p>
          <a:p>
            <a:pPr marL="342900" indent="-228600" algn="l">
              <a:buFont typeface="Arial" panose="020B0604020202020204" pitchFamily="34" charset="0"/>
              <a:buChar char="•"/>
            </a:pPr>
            <a:r>
              <a:rPr lang="en-US" sz="2000" dirty="0"/>
              <a:t>Discussion </a:t>
            </a:r>
          </a:p>
          <a:p>
            <a:pPr marL="342900" indent="-228600" algn="l">
              <a:buFont typeface="Arial" panose="020B0604020202020204" pitchFamily="34" charset="0"/>
              <a:buChar char="•"/>
            </a:pPr>
            <a:r>
              <a:rPr lang="en-US" sz="2000" dirty="0"/>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B8D8AA-D3C6-2D38-F6E0-4AF9118EB6F8}"/>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Outline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A4DC22D-B466-26FE-E22D-0A4C302D828F}"/>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200" b="1">
                <a:latin typeface="+mn-lt"/>
                <a:ea typeface="+mn-ea"/>
                <a:cs typeface="+mn-cs"/>
              </a:rPr>
              <a:t>EXECUTIVE SUMMARY</a:t>
            </a:r>
          </a:p>
        </p:txBody>
      </p:sp>
      <p:sp>
        <p:nvSpPr>
          <p:cNvPr id="3" name="Content Placeholder 2">
            <a:extLst>
              <a:ext uri="{FF2B5EF4-FFF2-40B4-BE49-F238E27FC236}">
                <a16:creationId xmlns:a16="http://schemas.microsoft.com/office/drawing/2014/main" id="{F99084BC-45EA-B34C-65E8-F2E2581357AF}"/>
              </a:ext>
            </a:extLst>
          </p:cNvPr>
          <p:cNvSpPr>
            <a:spLocks/>
          </p:cNvSpPr>
          <p:nvPr/>
        </p:nvSpPr>
        <p:spPr>
          <a:xfrm>
            <a:off x="5128927" y="2606347"/>
            <a:ext cx="5954459" cy="2679067"/>
          </a:xfrm>
          <a:prstGeom prst="rect">
            <a:avLst/>
          </a:prstGeom>
        </p:spPr>
        <p:txBody>
          <a:bodyPr>
            <a:normAutofit fontScale="92500" lnSpcReduction="10000"/>
          </a:bodyPr>
          <a:lstStyle/>
          <a:p>
            <a:pPr algn="l"/>
            <a:r>
              <a:rPr lang="en-US" sz="1600" b="0" i="0" dirty="0">
                <a:solidFill>
                  <a:srgbClr val="374151"/>
                </a:solidFill>
                <a:effectLst/>
                <a:latin typeface="Söhne"/>
              </a:rPr>
              <a:t>In this capstone project, our objective is to anticipate the outcome of the SpaceX Falcon 9 first stage landing, utilizing a range of machine learning classification techniques. The primary stages of this endeavor encompass:</a:t>
            </a:r>
          </a:p>
          <a:p>
            <a:pPr algn="l">
              <a:buFont typeface="+mj-lt"/>
              <a:buAutoNum type="arabicPeriod"/>
            </a:pPr>
            <a:r>
              <a:rPr lang="en-US" sz="1600" b="0" i="0" dirty="0">
                <a:solidFill>
                  <a:srgbClr val="374151"/>
                </a:solidFill>
                <a:effectLst/>
                <a:latin typeface="Söhne"/>
              </a:rPr>
              <a:t>Gathering, refining, and organizing the data.</a:t>
            </a:r>
          </a:p>
          <a:p>
            <a:pPr algn="l">
              <a:buFont typeface="+mj-lt"/>
              <a:buAutoNum type="arabicPeriod"/>
            </a:pPr>
            <a:r>
              <a:rPr lang="en-US" sz="1600" b="0" i="0" dirty="0">
                <a:solidFill>
                  <a:srgbClr val="374151"/>
                </a:solidFill>
                <a:effectLst/>
                <a:latin typeface="Söhne"/>
              </a:rPr>
              <a:t>Conducting an exploratory analysis of the data.</a:t>
            </a:r>
          </a:p>
          <a:p>
            <a:pPr algn="l">
              <a:buFont typeface="+mj-lt"/>
              <a:buAutoNum type="arabicPeriod"/>
            </a:pPr>
            <a:r>
              <a:rPr lang="en-US" sz="1600" b="0" i="0" dirty="0">
                <a:solidFill>
                  <a:srgbClr val="374151"/>
                </a:solidFill>
                <a:effectLst/>
                <a:latin typeface="Söhne"/>
              </a:rPr>
              <a:t>Creating interactive data visualizations.</a:t>
            </a:r>
          </a:p>
          <a:p>
            <a:pPr algn="l">
              <a:buFont typeface="+mj-lt"/>
              <a:buAutoNum type="arabicPeriod"/>
            </a:pPr>
            <a:r>
              <a:rPr lang="en-US" sz="1600" b="0" i="0" dirty="0">
                <a:solidFill>
                  <a:srgbClr val="374151"/>
                </a:solidFill>
                <a:effectLst/>
                <a:latin typeface="Söhne"/>
              </a:rPr>
              <a:t>Employing machine learning for predictive purposes.</a:t>
            </a:r>
          </a:p>
          <a:p>
            <a:pPr algn="l"/>
            <a:r>
              <a:rPr lang="en-US" sz="1600" b="0" i="0" dirty="0">
                <a:solidFill>
                  <a:srgbClr val="374151"/>
                </a:solidFill>
                <a:effectLst/>
                <a:latin typeface="Söhne"/>
              </a:rPr>
              <a:t>Our visual representations reveal that certain aspects of the rocket launches exhibit a connection with the outcome, specifically, whether it was a success or failure. Additionally, our analysis suggests that the decision tree algorithm may offer the most promising results in forecasting the successful landing of the Falcon 9 first stage.</a:t>
            </a:r>
          </a:p>
          <a:p>
            <a:pPr lvl="1">
              <a:lnSpc>
                <a:spcPct val="90000"/>
              </a:lnSpc>
              <a:spcAft>
                <a:spcPts val="600"/>
              </a:spcAft>
            </a:pPr>
            <a:endParaRPr lang="en-US" sz="1600" dirty="0"/>
          </a:p>
        </p:txBody>
      </p:sp>
      <p:sp>
        <p:nvSpPr>
          <p:cNvPr id="4" name="Rectangle 3">
            <a:extLst>
              <a:ext uri="{FF2B5EF4-FFF2-40B4-BE49-F238E27FC236}">
                <a16:creationId xmlns:a16="http://schemas.microsoft.com/office/drawing/2014/main" id="{34964E37-EFFC-FB33-1A06-E7F20497BAF3}"/>
              </a:ext>
            </a:extLst>
          </p:cNvPr>
          <p:cNvSpPr/>
          <p:nvPr/>
        </p:nvSpPr>
        <p:spPr>
          <a:xfrm>
            <a:off x="4654296" y="1572586"/>
            <a:ext cx="6903720" cy="849158"/>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pPr algn="l"/>
            <a:r>
              <a:rPr lang="en-US" sz="1400" b="0" i="0" dirty="0">
                <a:solidFill>
                  <a:srgbClr val="374151"/>
                </a:solidFill>
                <a:effectLst/>
                <a:latin typeface="Söhne"/>
              </a:rPr>
              <a:t>When we juxtapose the outcomes of all four models, it becomes evident that they exhibit identical accuracy scores and confusion matrices during their evaluation on the test dataset. Consequently, we resort to their </a:t>
            </a:r>
            <a:r>
              <a:rPr lang="en-US" sz="1400" b="0" i="0" dirty="0" err="1">
                <a:solidFill>
                  <a:srgbClr val="374151"/>
                </a:solidFill>
                <a:effectLst/>
                <a:latin typeface="Söhne"/>
              </a:rPr>
              <a:t>GridSearchCV</a:t>
            </a:r>
            <a:r>
              <a:rPr lang="en-US" sz="1400" b="0" i="0" dirty="0">
                <a:solidFill>
                  <a:srgbClr val="374151"/>
                </a:solidFill>
                <a:effectLst/>
                <a:latin typeface="Söhne"/>
              </a:rPr>
              <a:t> best scores as the determining factor for ranking these models. In accordance with the </a:t>
            </a:r>
            <a:r>
              <a:rPr lang="en-US" sz="1400" b="0" i="0" dirty="0" err="1">
                <a:solidFill>
                  <a:srgbClr val="374151"/>
                </a:solidFill>
                <a:effectLst/>
                <a:latin typeface="Söhne"/>
              </a:rPr>
              <a:t>GridSearchCV</a:t>
            </a:r>
            <a:r>
              <a:rPr lang="en-US" sz="1400" b="0" i="0" dirty="0">
                <a:solidFill>
                  <a:srgbClr val="374151"/>
                </a:solidFill>
                <a:effectLst/>
                <a:latin typeface="Söhne"/>
              </a:rPr>
              <a:t> best scores, the models are arranged in the following order, with the top performer listed first and the least performer listed last:</a:t>
            </a:r>
          </a:p>
          <a:p>
            <a:pPr algn="l">
              <a:buFont typeface="+mj-lt"/>
              <a:buAutoNum type="arabicPeriod"/>
            </a:pPr>
            <a:r>
              <a:rPr lang="en-US" sz="1400" b="0" i="0" dirty="0">
                <a:solidFill>
                  <a:srgbClr val="374151"/>
                </a:solidFill>
                <a:effectLst/>
                <a:latin typeface="Söhne"/>
              </a:rPr>
              <a:t>Decision tree (</a:t>
            </a:r>
            <a:r>
              <a:rPr lang="en-US" sz="1400" b="0" i="0" dirty="0" err="1">
                <a:solidFill>
                  <a:srgbClr val="374151"/>
                </a:solidFill>
                <a:effectLst/>
                <a:latin typeface="Söhne"/>
              </a:rPr>
              <a:t>GridSearchCV</a:t>
            </a:r>
            <a:r>
              <a:rPr lang="en-US" sz="1400" b="0" i="0" dirty="0">
                <a:solidFill>
                  <a:srgbClr val="374151"/>
                </a:solidFill>
                <a:effectLst/>
                <a:latin typeface="Söhne"/>
              </a:rPr>
              <a:t> best score: 0.8892857142857142)</a:t>
            </a:r>
          </a:p>
          <a:p>
            <a:pPr algn="l">
              <a:buFont typeface="+mj-lt"/>
              <a:buAutoNum type="arabicPeriod"/>
            </a:pPr>
            <a:r>
              <a:rPr lang="en-US" sz="1400" b="0" i="0" dirty="0">
                <a:solidFill>
                  <a:srgbClr val="374151"/>
                </a:solidFill>
                <a:effectLst/>
                <a:latin typeface="Söhne"/>
              </a:rPr>
              <a:t>K nearest neighbors, KNN (</a:t>
            </a:r>
            <a:r>
              <a:rPr lang="en-US" sz="1400" b="0" i="0" dirty="0" err="1">
                <a:solidFill>
                  <a:srgbClr val="374151"/>
                </a:solidFill>
                <a:effectLst/>
                <a:latin typeface="Söhne"/>
              </a:rPr>
              <a:t>GridSearchCV</a:t>
            </a:r>
            <a:r>
              <a:rPr lang="en-US" sz="1400" b="0" i="0" dirty="0">
                <a:solidFill>
                  <a:srgbClr val="374151"/>
                </a:solidFill>
                <a:effectLst/>
                <a:latin typeface="Söhne"/>
              </a:rPr>
              <a:t> best score: 0.8482142857142858)</a:t>
            </a:r>
          </a:p>
          <a:p>
            <a:pPr algn="l">
              <a:buFont typeface="+mj-lt"/>
              <a:buAutoNum type="arabicPeriod"/>
            </a:pPr>
            <a:r>
              <a:rPr lang="en-US" sz="1400" b="0" i="0" dirty="0">
                <a:solidFill>
                  <a:srgbClr val="374151"/>
                </a:solidFill>
                <a:effectLst/>
                <a:latin typeface="Söhne"/>
              </a:rPr>
              <a:t>Support vector machine, SVM (</a:t>
            </a:r>
            <a:r>
              <a:rPr lang="en-US" sz="1400" b="0" i="0" dirty="0" err="1">
                <a:solidFill>
                  <a:srgbClr val="374151"/>
                </a:solidFill>
                <a:effectLst/>
                <a:latin typeface="Söhne"/>
              </a:rPr>
              <a:t>GridSearchCV</a:t>
            </a:r>
            <a:r>
              <a:rPr lang="en-US" sz="1400" b="0" i="0" dirty="0">
                <a:solidFill>
                  <a:srgbClr val="374151"/>
                </a:solidFill>
                <a:effectLst/>
                <a:latin typeface="Söhne"/>
              </a:rPr>
              <a:t> best score: 0.8482142857142856)</a:t>
            </a:r>
          </a:p>
          <a:p>
            <a:pPr algn="l">
              <a:buFont typeface="+mj-lt"/>
              <a:buAutoNum type="arabicPeriod"/>
            </a:pPr>
            <a:r>
              <a:rPr lang="en-US" sz="1400" b="0" i="0" dirty="0">
                <a:solidFill>
                  <a:srgbClr val="374151"/>
                </a:solidFill>
                <a:effectLst/>
                <a:latin typeface="Söhne"/>
              </a:rPr>
              <a:t>Logistic regression (</a:t>
            </a:r>
            <a:r>
              <a:rPr lang="en-US" sz="1400" b="0" i="0" dirty="0" err="1">
                <a:solidFill>
                  <a:srgbClr val="374151"/>
                </a:solidFill>
                <a:effectLst/>
                <a:latin typeface="Söhne"/>
              </a:rPr>
              <a:t>GridSearchCV</a:t>
            </a:r>
            <a:r>
              <a:rPr lang="en-US" sz="1400" b="0" i="0" dirty="0">
                <a:solidFill>
                  <a:srgbClr val="374151"/>
                </a:solidFill>
                <a:effectLst/>
                <a:latin typeface="Söhne"/>
              </a:rPr>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pPr algn="l"/>
            <a:br>
              <a:rPr lang="en-US" sz="1600" b="0" i="0" dirty="0">
                <a:solidFill>
                  <a:srgbClr val="374151"/>
                </a:solidFill>
                <a:effectLst/>
                <a:latin typeface="Söhne"/>
              </a:rPr>
            </a:br>
            <a:r>
              <a:rPr lang="en-US" sz="1600" b="0" i="0" dirty="0">
                <a:solidFill>
                  <a:srgbClr val="374151"/>
                </a:solidFill>
                <a:effectLst/>
                <a:latin typeface="Söhne"/>
              </a:rPr>
              <a:t>In the data visualization segment, it becomes evident that certain features exhibit correlations with the mission outcome, manifesting in various patterns. For instance, when dealing with heavy payloads, we observe a higher likelihood of successful landings or positive mission outcomes for specific orbit types, namely Polar, LEO, and ISS. However, when it comes to GTO, distinguishing between these outcomes is more challenging, as both positive landing rates and negative outcomes (unsuccessful missions) coexist.</a:t>
            </a:r>
          </a:p>
          <a:p>
            <a:pPr algn="l"/>
            <a:r>
              <a:rPr lang="en-US" sz="1600" b="0" i="0" dirty="0">
                <a:solidFill>
                  <a:srgbClr val="374151"/>
                </a:solidFill>
                <a:effectLst/>
                <a:latin typeface="Söhne"/>
              </a:rPr>
              <a:t>As a result, each feature within the dataset appears to exert a distinct influence on the ultimate mission outcome. While deciphering the precise mechanisms by which these features impact mission success can be intricate, we can leverage machine learning algorithms to analyze historical data patterns. By doing so, we can predict whether a mission will achieve success or not based on the provided features.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pPr algn="l"/>
            <a:br>
              <a:rPr lang="en-US" sz="1600" b="0" i="0" dirty="0">
                <a:solidFill>
                  <a:srgbClr val="374151"/>
                </a:solidFill>
                <a:effectLst/>
                <a:latin typeface="Söhne"/>
              </a:rPr>
            </a:br>
            <a:r>
              <a:rPr lang="en-US" sz="1600" b="0" i="0" dirty="0">
                <a:solidFill>
                  <a:srgbClr val="374151"/>
                </a:solidFill>
                <a:effectLst/>
                <a:latin typeface="Söhne"/>
              </a:rPr>
              <a:t>This project's primary objective is to forecast whether the first stage of a Falcon 9 launch will achieve a successful landing, enabling us to ascertain the cost associated with the launch. Each feature associated with a Falcon 9 launch, be it payload mass or orbit type, is believed to exert a distinct influence on the mission's outcome.</a:t>
            </a:r>
          </a:p>
          <a:p>
            <a:pPr algn="l"/>
            <a:r>
              <a:rPr lang="en-US" sz="1600" b="0" i="0" dirty="0">
                <a:solidFill>
                  <a:srgbClr val="374151"/>
                </a:solidFill>
                <a:effectLst/>
                <a:latin typeface="Söhne"/>
              </a:rPr>
              <a:t>To achieve this, we deploy a variety of machine learning algorithms to discern patterns within historical Falcon 9 launch data. These algorithms generate predictive models capable of anticipating the outcome of future Falcon 9 launches.</a:t>
            </a:r>
          </a:p>
          <a:p>
            <a:pPr algn="l"/>
            <a:r>
              <a:rPr lang="en-US" sz="1600" b="0" i="0" dirty="0">
                <a:solidFill>
                  <a:srgbClr val="374151"/>
                </a:solidFill>
                <a:effectLst/>
                <a:latin typeface="Söhne"/>
              </a:rPr>
              <a:t>Among the four machine learning algorithms utilized, the decision tree algorithm emerged as the top performer, yielding the most accurate predictive model.</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CC32B-A98C-146C-BE21-7634C37FE56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Outline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C9B6A3A-95A9-634B-B0DE-58DA36E90DE4}"/>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200" b="1">
                <a:latin typeface="+mn-lt"/>
                <a:ea typeface="+mn-ea"/>
                <a:cs typeface="+mn-cs"/>
              </a:rPr>
              <a:t>INTRODUCTION</a:t>
            </a:r>
          </a:p>
        </p:txBody>
      </p:sp>
      <p:sp>
        <p:nvSpPr>
          <p:cNvPr id="3" name="Content Placeholder 2">
            <a:extLst>
              <a:ext uri="{FF2B5EF4-FFF2-40B4-BE49-F238E27FC236}">
                <a16:creationId xmlns:a16="http://schemas.microsoft.com/office/drawing/2014/main" id="{C0C0D6D2-5252-4A3B-1F14-2D9218BA56A2}"/>
              </a:ext>
            </a:extLst>
          </p:cNvPr>
          <p:cNvSpPr>
            <a:spLocks/>
          </p:cNvSpPr>
          <p:nvPr/>
        </p:nvSpPr>
        <p:spPr>
          <a:xfrm>
            <a:off x="5128927" y="2654024"/>
            <a:ext cx="5954459" cy="2679067"/>
          </a:xfrm>
          <a:prstGeom prst="rect">
            <a:avLst/>
          </a:prstGeom>
        </p:spPr>
        <p:txBody>
          <a:bodyPr>
            <a:normAutofit/>
          </a:bodyPr>
          <a:lstStyle/>
          <a:p>
            <a:pPr algn="l"/>
            <a:r>
              <a:rPr lang="en-US" sz="1050" b="0" i="0" dirty="0">
                <a:solidFill>
                  <a:srgbClr val="374151"/>
                </a:solidFill>
                <a:effectLst/>
                <a:latin typeface="Söhne"/>
              </a:rPr>
              <a:t>In this capstone project, our primary goal is to predict the successful landing of the Falcon 9 first stage. It's noteworthy that SpaceX promotes Falcon 9 rocket launches on their website at a cost of 62 million dollars, a significantly more budget-friendly option compared to other providers whose charges can soar as high as 165 million dollars per launch. This cost disparity primarily arises from SpaceX's innovative practice of reusing the first stage of the rocket. Consequently, by determining the likelihood of a successful first stage landing, we can ascertain the overall cost of a launch. This valuable information can be instrumental if another company wishes to compete with SpaceX in bidding for a rocket launch contract.</a:t>
            </a:r>
          </a:p>
          <a:p>
            <a:pPr algn="l"/>
            <a:r>
              <a:rPr lang="en-US" sz="1050" b="0" i="0" dirty="0">
                <a:solidFill>
                  <a:srgbClr val="374151"/>
                </a:solidFill>
                <a:effectLst/>
                <a:latin typeface="Söhne"/>
              </a:rPr>
              <a:t>It's important to note that many instances of unsuccessful landings are actually planned occurrences. SpaceX occasionally conducts controlled landings in the ocean for specific purposes.</a:t>
            </a:r>
          </a:p>
          <a:p>
            <a:pPr algn="l"/>
            <a:r>
              <a:rPr lang="en-US" sz="1050" b="0" i="0" dirty="0">
                <a:solidFill>
                  <a:srgbClr val="374151"/>
                </a:solidFill>
                <a:effectLst/>
                <a:latin typeface="Söhne"/>
              </a:rPr>
              <a:t>The central question we aim to address revolves around the following: Given a set of features related to a Falcon 9 rocket launch, encompassing factors such as payload mass, orbit type, launch site, and more, can we reliably predict whether the first stage of the rocket will achieve a successful landing?</a:t>
            </a:r>
          </a:p>
          <a:p>
            <a:pPr marL="512064" lvl="2" defTabSz="512064">
              <a:spcAft>
                <a:spcPts val="600"/>
              </a:spcAft>
            </a:pPr>
            <a:endParaRPr lang="en-US" sz="1008" kern="1200" dirty="0">
              <a:solidFill>
                <a:schemeClr val="tx1"/>
              </a:solidFill>
              <a:latin typeface="+mn-lt"/>
              <a:ea typeface="+mn-ea"/>
              <a:cs typeface="+mn-cs"/>
            </a:endParaRPr>
          </a:p>
          <a:p>
            <a:pPr marL="256032" lvl="1" defTabSz="512064">
              <a:spcAft>
                <a:spcPts val="600"/>
              </a:spcAft>
            </a:pPr>
            <a:endParaRPr lang="en-US" sz="1008" kern="1200" dirty="0">
              <a:solidFill>
                <a:schemeClr val="tx1"/>
              </a:solidFill>
              <a:latin typeface="+mn-lt"/>
              <a:ea typeface="+mn-ea"/>
              <a:cs typeface="+mn-cs"/>
            </a:endParaRPr>
          </a:p>
          <a:p>
            <a:pPr marL="256032" lvl="1" defTabSz="512064">
              <a:spcAft>
                <a:spcPts val="600"/>
              </a:spcAft>
            </a:pPr>
            <a:endParaRPr lang="en-US" sz="1008" kern="1200" dirty="0">
              <a:solidFill>
                <a:schemeClr val="tx1"/>
              </a:solidFill>
              <a:latin typeface="+mn-lt"/>
              <a:ea typeface="+mn-ea"/>
              <a:cs typeface="+mn-cs"/>
            </a:endParaRPr>
          </a:p>
          <a:p>
            <a:pPr defTabSz="512064">
              <a:spcAft>
                <a:spcPts val="600"/>
              </a:spcAft>
            </a:pPr>
            <a:endParaRPr lang="en-US" sz="1344" kern="1200" dirty="0">
              <a:solidFill>
                <a:schemeClr val="tx1"/>
              </a:solidFill>
              <a:latin typeface="+mn-lt"/>
              <a:ea typeface="+mn-ea"/>
              <a:cs typeface="+mn-cs"/>
            </a:endParaRPr>
          </a:p>
          <a:p>
            <a:pPr lvl="1">
              <a:spcAft>
                <a:spcPts val="600"/>
              </a:spcAft>
            </a:pPr>
            <a:endParaRPr lang="en-US" sz="1800" dirty="0"/>
          </a:p>
        </p:txBody>
      </p:sp>
      <p:sp>
        <p:nvSpPr>
          <p:cNvPr id="4" name="Rectangle 3">
            <a:extLst>
              <a:ext uri="{FF2B5EF4-FFF2-40B4-BE49-F238E27FC236}">
                <a16:creationId xmlns:a16="http://schemas.microsoft.com/office/drawing/2014/main" id="{E8D7484B-48AF-84F4-2926-3D1A28440E12}"/>
              </a:ext>
            </a:extLst>
          </p:cNvPr>
          <p:cNvSpPr/>
          <p:nvPr/>
        </p:nvSpPr>
        <p:spPr>
          <a:xfrm>
            <a:off x="4654296" y="1524909"/>
            <a:ext cx="6903720" cy="849158"/>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fontScale="85000" lnSpcReduction="20000"/>
          </a:bodyPr>
          <a:lstStyle/>
          <a:p>
            <a:pPr algn="l"/>
            <a:br>
              <a:rPr lang="en-US" b="0" i="0" dirty="0">
                <a:solidFill>
                  <a:srgbClr val="374151"/>
                </a:solidFill>
                <a:effectLst/>
                <a:latin typeface="Söhne"/>
              </a:rPr>
            </a:br>
            <a:r>
              <a:rPr lang="en-US" b="0" i="0" dirty="0">
                <a:solidFill>
                  <a:srgbClr val="374151"/>
                </a:solidFill>
                <a:effectLst/>
                <a:latin typeface="Söhne"/>
              </a:rPr>
              <a:t>The comprehensive approach encompasses:</a:t>
            </a:r>
          </a:p>
          <a:p>
            <a:pPr algn="l">
              <a:buFont typeface="+mj-lt"/>
              <a:buAutoNum type="arabicPeriod"/>
            </a:pPr>
            <a:r>
              <a:rPr lang="en-US" b="0" i="0" dirty="0">
                <a:solidFill>
                  <a:srgbClr val="374151"/>
                </a:solidFill>
                <a:effectLst/>
                <a:latin typeface="Söhne"/>
              </a:rPr>
              <a:t>Data acquisition, preparation, and structuring, utilizing:</a:t>
            </a:r>
          </a:p>
          <a:p>
            <a:pPr marL="742950" lvl="1" indent="-285750" algn="l">
              <a:buFont typeface="+mj-lt"/>
              <a:buAutoNum type="arabicPeriod"/>
            </a:pPr>
            <a:r>
              <a:rPr lang="en-US" b="0" i="0" dirty="0">
                <a:solidFill>
                  <a:srgbClr val="374151"/>
                </a:solidFill>
                <a:effectLst/>
                <a:latin typeface="Söhne"/>
              </a:rPr>
              <a:t>SpaceX API</a:t>
            </a:r>
          </a:p>
          <a:p>
            <a:pPr marL="742950" lvl="1" indent="-285750" algn="l">
              <a:buFont typeface="+mj-lt"/>
              <a:buAutoNum type="arabicPeriod"/>
            </a:pPr>
            <a:r>
              <a:rPr lang="en-US" b="0" i="0" dirty="0">
                <a:solidFill>
                  <a:srgbClr val="374151"/>
                </a:solidFill>
                <a:effectLst/>
                <a:latin typeface="Söhne"/>
              </a:rPr>
              <a:t>Web scraping</a:t>
            </a:r>
          </a:p>
          <a:p>
            <a:pPr algn="l">
              <a:buFont typeface="+mj-lt"/>
              <a:buAutoNum type="arabicPeriod"/>
            </a:pPr>
            <a:r>
              <a:rPr lang="en-US" b="0" i="0" dirty="0">
                <a:solidFill>
                  <a:srgbClr val="374151"/>
                </a:solidFill>
                <a:effectLst/>
                <a:latin typeface="Söhne"/>
              </a:rPr>
              <a:t>Exploratory data analysis (EDA), incorporating:</a:t>
            </a:r>
          </a:p>
          <a:p>
            <a:pPr marL="742950" lvl="1" indent="-285750" algn="l">
              <a:buFont typeface="+mj-lt"/>
              <a:buAutoNum type="arabicPeriod"/>
            </a:pPr>
            <a:r>
              <a:rPr lang="en-US" b="0" i="0" dirty="0">
                <a:solidFill>
                  <a:srgbClr val="374151"/>
                </a:solidFill>
                <a:effectLst/>
                <a:latin typeface="Söhne"/>
              </a:rPr>
              <a:t>Pandas and NumPy</a:t>
            </a:r>
          </a:p>
          <a:p>
            <a:pPr marL="742950" lvl="1" indent="-285750" algn="l">
              <a:buFont typeface="+mj-lt"/>
              <a:buAutoNum type="arabicPeriod"/>
            </a:pPr>
            <a:r>
              <a:rPr lang="en-US" b="0" i="0" dirty="0">
                <a:solidFill>
                  <a:srgbClr val="374151"/>
                </a:solidFill>
                <a:effectLst/>
                <a:latin typeface="Söhne"/>
              </a:rPr>
              <a:t>SQL</a:t>
            </a:r>
          </a:p>
          <a:p>
            <a:pPr algn="l">
              <a:buFont typeface="+mj-lt"/>
              <a:buAutoNum type="arabicPeriod"/>
            </a:pPr>
            <a:r>
              <a:rPr lang="en-US" b="0" i="0" dirty="0">
                <a:solidFill>
                  <a:srgbClr val="374151"/>
                </a:solidFill>
                <a:effectLst/>
                <a:latin typeface="Söhne"/>
              </a:rPr>
              <a:t>Data representation through visualization, employing:</a:t>
            </a:r>
          </a:p>
          <a:p>
            <a:pPr marL="742950" lvl="1" indent="-285750" algn="l">
              <a:buFont typeface="+mj-lt"/>
              <a:buAutoNum type="arabicPeriod"/>
            </a:pPr>
            <a:r>
              <a:rPr lang="en-US" b="0" i="0" dirty="0">
                <a:solidFill>
                  <a:srgbClr val="374151"/>
                </a:solidFill>
                <a:effectLst/>
                <a:latin typeface="Söhne"/>
              </a:rPr>
              <a:t>Matplotlib and Seaborn</a:t>
            </a:r>
          </a:p>
          <a:p>
            <a:pPr marL="742950" lvl="1" indent="-285750" algn="l">
              <a:buFont typeface="+mj-lt"/>
              <a:buAutoNum type="arabicPeriod"/>
            </a:pPr>
            <a:r>
              <a:rPr lang="en-US" b="0" i="0" dirty="0">
                <a:solidFill>
                  <a:srgbClr val="374151"/>
                </a:solidFill>
                <a:effectLst/>
                <a:latin typeface="Söhne"/>
              </a:rPr>
              <a:t>Folium</a:t>
            </a:r>
          </a:p>
          <a:p>
            <a:pPr marL="742950" lvl="1" indent="-285750" algn="l">
              <a:buFont typeface="+mj-lt"/>
              <a:buAutoNum type="arabicPeriod"/>
            </a:pPr>
            <a:r>
              <a:rPr lang="en-US" b="0" i="0" dirty="0">
                <a:solidFill>
                  <a:srgbClr val="374151"/>
                </a:solidFill>
                <a:effectLst/>
                <a:latin typeface="Söhne"/>
              </a:rPr>
              <a:t>Dash</a:t>
            </a:r>
          </a:p>
          <a:p>
            <a:pPr algn="l">
              <a:buFont typeface="+mj-lt"/>
              <a:buAutoNum type="arabicPeriod"/>
            </a:pPr>
            <a:r>
              <a:rPr lang="en-US" b="0" i="0" dirty="0">
                <a:solidFill>
                  <a:srgbClr val="374151"/>
                </a:solidFill>
                <a:effectLst/>
                <a:latin typeface="Söhne"/>
              </a:rPr>
              <a:t>Machine learning forecasting, utilizing:</a:t>
            </a:r>
          </a:p>
          <a:p>
            <a:pPr marL="742950" lvl="1" indent="-285750" algn="l">
              <a:buFont typeface="+mj-lt"/>
              <a:buAutoNum type="arabicPeriod"/>
            </a:pPr>
            <a:r>
              <a:rPr lang="en-US" b="0" i="0" dirty="0">
                <a:solidFill>
                  <a:srgbClr val="374151"/>
                </a:solidFill>
                <a:effectLst/>
                <a:latin typeface="Söhne"/>
              </a:rPr>
              <a:t>Logistic regression</a:t>
            </a:r>
          </a:p>
          <a:p>
            <a:pPr marL="742950" lvl="1" indent="-285750" algn="l">
              <a:buFont typeface="+mj-lt"/>
              <a:buAutoNum type="arabicPeriod"/>
            </a:pPr>
            <a:r>
              <a:rPr lang="en-US" b="0" i="0" dirty="0">
                <a:solidFill>
                  <a:srgbClr val="374151"/>
                </a:solidFill>
                <a:effectLst/>
                <a:latin typeface="Söhne"/>
              </a:rPr>
              <a:t>Support vector machine (SVM)</a:t>
            </a:r>
          </a:p>
          <a:p>
            <a:pPr marL="742950" lvl="1" indent="-285750" algn="l">
              <a:buFont typeface="+mj-lt"/>
              <a:buAutoNum type="arabicPeriod"/>
            </a:pPr>
            <a:r>
              <a:rPr lang="en-US" b="0" i="0" dirty="0">
                <a:solidFill>
                  <a:srgbClr val="374151"/>
                </a:solidFill>
                <a:effectLst/>
                <a:latin typeface="Söhne"/>
              </a:rPr>
              <a:t>Decision tree</a:t>
            </a:r>
          </a:p>
          <a:p>
            <a:pPr marL="742950" lvl="1" indent="-285750" algn="l">
              <a:buFont typeface="+mj-lt"/>
              <a:buAutoNum type="arabicPeriod"/>
            </a:pPr>
            <a:r>
              <a:rPr lang="en-US" b="0" i="0" dirty="0">
                <a:solidFill>
                  <a:srgbClr val="374151"/>
                </a:solidFill>
                <a:effectLst/>
                <a:latin typeface="Söhne"/>
              </a:rPr>
              <a:t>K-nearest neighbors (KNN)</a:t>
            </a:r>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pPr algn="l"/>
            <a:br>
              <a:rPr lang="en-US" sz="1600" b="0" i="0" dirty="0">
                <a:solidFill>
                  <a:srgbClr val="374151"/>
                </a:solidFill>
                <a:effectLst/>
                <a:latin typeface="Söhne"/>
              </a:rPr>
            </a:br>
            <a:r>
              <a:rPr lang="en-US" sz="1600" b="0" i="0" dirty="0">
                <a:solidFill>
                  <a:srgbClr val="374151"/>
                </a:solidFill>
                <a:effectLst/>
                <a:latin typeface="Söhne"/>
              </a:rPr>
              <a:t>SpaceX API: For our data source, we rely on the SpaceX API, accessible via the URL </a:t>
            </a:r>
            <a:r>
              <a:rPr lang="en-US" sz="1600" b="0" i="0" u="none" strike="noStrike" dirty="0">
                <a:solidFill>
                  <a:srgbClr val="374151"/>
                </a:solidFill>
                <a:effectLst/>
                <a:latin typeface="Söhne"/>
                <a:hlinkClick r:id="rId2"/>
              </a:rPr>
              <a:t>https://api.spacexdata.com/v4/rockets/</a:t>
            </a:r>
            <a:r>
              <a:rPr lang="en-US" sz="1600" b="0" i="0" dirty="0">
                <a:solidFill>
                  <a:srgbClr val="374151"/>
                </a:solidFill>
                <a:effectLst/>
                <a:latin typeface="Söhne"/>
              </a:rPr>
              <a:t>. This API furnishes a wealth of information regarding various rocket launches conducted by SpaceX. To streamline our analysis, we narrow our focus exclusively to Falcon 9 launches.</a:t>
            </a:r>
          </a:p>
          <a:p>
            <a:pPr algn="l"/>
            <a:r>
              <a:rPr lang="en-US" sz="1600" b="0" i="0" dirty="0">
                <a:solidFill>
                  <a:srgbClr val="374151"/>
                </a:solidFill>
                <a:effectLst/>
                <a:latin typeface="Söhne"/>
              </a:rPr>
              <a:t>Data Handling: To address missing data points within the dataset, we employ a strategy of imputation. Specifically, any missing values are replaced with the mean value of the respective column to ensure completeness and accuracy.</a:t>
            </a:r>
          </a:p>
          <a:p>
            <a:pPr algn="l"/>
            <a:r>
              <a:rPr lang="en-US" sz="1600" b="0" i="0" dirty="0">
                <a:solidFill>
                  <a:srgbClr val="374151"/>
                </a:solidFill>
                <a:effectLst/>
                <a:latin typeface="Söhne"/>
              </a:rPr>
              <a:t>Data Dimensions: After this data wrangling process, our dataset comprises a total of 90 rows, each representing individual instances, and 17 columns, which correspond to different features. Below, you can find a snapshot illustrating the initial rows of this dataset:</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pPr algn="l"/>
            <a:br>
              <a:rPr lang="en-US" sz="1600" b="0" i="0" dirty="0">
                <a:solidFill>
                  <a:srgbClr val="374151"/>
                </a:solidFill>
                <a:effectLst/>
                <a:latin typeface="Söhne"/>
              </a:rPr>
            </a:br>
            <a:r>
              <a:rPr lang="en-US" sz="1600" b="0" i="0" dirty="0">
                <a:solidFill>
                  <a:srgbClr val="374151"/>
                </a:solidFill>
                <a:effectLst/>
                <a:latin typeface="Söhne"/>
              </a:rPr>
              <a:t>Web Scraping: </a:t>
            </a:r>
          </a:p>
          <a:p>
            <a:pPr algn="l"/>
            <a:r>
              <a:rPr lang="en-US" sz="1600" b="0" i="0" dirty="0">
                <a:solidFill>
                  <a:srgbClr val="374151"/>
                </a:solidFill>
                <a:effectLst/>
                <a:latin typeface="Söhne"/>
              </a:rPr>
              <a:t>To gather additional data for our analysis, we perform web scraping from the webpage located at </a:t>
            </a:r>
            <a:r>
              <a:rPr lang="en-US" sz="1600" b="0" i="0" u="none" strike="noStrike" dirty="0">
                <a:solidFill>
                  <a:srgbClr val="374151"/>
                </a:solidFill>
                <a:effectLst/>
                <a:latin typeface="Söhne"/>
                <a:hlinkClick r:id="rId2"/>
              </a:rPr>
              <a:t>https://en.wikipedia.org/w/index.php?title=List_of_Falcon_9_and_Falcon_Heavy_launches&amp;oldid=1027686922</a:t>
            </a:r>
            <a:r>
              <a:rPr lang="en-US" sz="1600" b="0" i="0" dirty="0">
                <a:solidFill>
                  <a:srgbClr val="374151"/>
                </a:solidFill>
                <a:effectLst/>
                <a:latin typeface="Söhne"/>
              </a:rPr>
              <a:t>. It's important to note that this website exclusively contains information pertaining to Falcon 9 launches.</a:t>
            </a:r>
          </a:p>
          <a:p>
            <a:pPr algn="l"/>
            <a:r>
              <a:rPr lang="en-US" sz="1600" b="0" i="0" dirty="0">
                <a:solidFill>
                  <a:srgbClr val="374151"/>
                </a:solidFill>
                <a:effectLst/>
                <a:latin typeface="Söhne"/>
              </a:rPr>
              <a:t>Data Scope: Following the web scraping process, our dataset expands to encompass 121 rows, signifying distinct instances, and includes 11 columns that represent various features. Please refer to the image below for an initial glimpse of the data's initial rows:</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pPr algn="l"/>
            <a:br>
              <a:rPr lang="en-US" sz="1600" b="0" i="0" dirty="0">
                <a:solidFill>
                  <a:srgbClr val="374151"/>
                </a:solidFill>
                <a:effectLst/>
                <a:latin typeface="Söhne"/>
              </a:rPr>
            </a:br>
            <a:r>
              <a:rPr lang="en-US" sz="1600" b="0" i="0" dirty="0">
                <a:solidFill>
                  <a:srgbClr val="374151"/>
                </a:solidFill>
                <a:effectLst/>
                <a:latin typeface="Söhne"/>
              </a:rPr>
              <a:t>Data Processing and Transformation: Subsequent to data collection, we engage in comprehensive data preprocessing. Our approach includes eliminating any missing entries to ensure data completeness. Additionally, categorical features are encoded using one-hot encoding, a technique that converts them into numerical values for analysis.</a:t>
            </a:r>
          </a:p>
          <a:p>
            <a:pPr algn="l"/>
            <a:r>
              <a:rPr lang="en-US" sz="1600" b="0" i="0" dirty="0">
                <a:solidFill>
                  <a:srgbClr val="374151"/>
                </a:solidFill>
                <a:effectLst/>
                <a:latin typeface="Söhne"/>
              </a:rPr>
              <a:t>Introduction of 'Class' Column: A pivotal step in our data transformation involves the introduction of an additional column termed 'Class.' Within this column, a value of 0 is assigned to launches classified as failures, while successful launches are denoted with a value of 1. This binary classification serves as a fundamental element of our analysis.</a:t>
            </a:r>
          </a:p>
          <a:p>
            <a:pPr algn="l"/>
            <a:r>
              <a:rPr lang="en-US" sz="1600" b="0" i="0" dirty="0">
                <a:solidFill>
                  <a:srgbClr val="374151"/>
                </a:solidFill>
                <a:effectLst/>
                <a:latin typeface="Söhne"/>
              </a:rPr>
              <a:t>Final Data Dimensions: Upon completing these data processing steps, our dataset is streamlined to consist of 90 rows, each representing unique instances, and a total of 83 columns, encompassing various features for analysis and prediction.</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pPr marL="0" indent="0" algn="l">
              <a:buNone/>
            </a:pPr>
            <a:br>
              <a:rPr lang="en-US" sz="1600" b="0" i="0" dirty="0">
                <a:solidFill>
                  <a:srgbClr val="374151"/>
                </a:solidFill>
                <a:effectLst/>
                <a:latin typeface="Söhne"/>
              </a:rPr>
            </a:br>
            <a:r>
              <a:rPr lang="en-US" sz="1600" b="0" i="0" dirty="0">
                <a:solidFill>
                  <a:srgbClr val="374151"/>
                </a:solidFill>
                <a:effectLst/>
                <a:latin typeface="Söhne"/>
              </a:rPr>
              <a:t>Pandas and NumPy: We harness the capabilities of the Pandas and NumPy libraries to perform fundamental data analysis tasks. This includes computing essential statistics and insights such as:</a:t>
            </a:r>
          </a:p>
          <a:p>
            <a:pPr algn="l">
              <a:buFont typeface="+mj-lt"/>
              <a:buAutoNum type="arabicPeriod"/>
            </a:pPr>
            <a:r>
              <a:rPr lang="en-US" sz="1600" b="0" i="0" dirty="0">
                <a:solidFill>
                  <a:srgbClr val="374151"/>
                </a:solidFill>
                <a:effectLst/>
                <a:latin typeface="Söhne"/>
              </a:rPr>
              <a:t>Determining the count of launches conducted at each individual launch site.</a:t>
            </a:r>
          </a:p>
          <a:p>
            <a:pPr algn="l">
              <a:buFont typeface="+mj-lt"/>
              <a:buAutoNum type="arabicPeriod"/>
            </a:pPr>
            <a:r>
              <a:rPr lang="en-US" sz="1600" b="0" i="0" dirty="0">
                <a:solidFill>
                  <a:srgbClr val="374151"/>
                </a:solidFill>
                <a:effectLst/>
                <a:latin typeface="Söhne"/>
              </a:rPr>
              <a:t>Tabulating the frequency of each specific orbit in our dataset.</a:t>
            </a:r>
          </a:p>
          <a:p>
            <a:pPr algn="l">
              <a:buFont typeface="+mj-lt"/>
              <a:buAutoNum type="arabicPeriod"/>
            </a:pPr>
            <a:r>
              <a:rPr lang="en-US" sz="1600" b="0" i="0" dirty="0">
                <a:solidFill>
                  <a:srgbClr val="374151"/>
                </a:solidFill>
                <a:effectLst/>
                <a:latin typeface="Söhne"/>
              </a:rPr>
              <a:t>Establishing the count and prevalence of different mission outcomes.</a:t>
            </a:r>
          </a:p>
          <a:p>
            <a:pPr algn="l"/>
            <a:r>
              <a:rPr lang="en-US" sz="1600" b="0" i="0" dirty="0">
                <a:solidFill>
                  <a:srgbClr val="374151"/>
                </a:solidFill>
                <a:effectLst/>
                <a:latin typeface="Söhne"/>
              </a:rPr>
              <a:t>SQL Queries: Furthermore, we employ SQL queries to extract valuable information from our dataset, addressing pertinent questions such as:</a:t>
            </a:r>
          </a:p>
          <a:p>
            <a:pPr algn="l">
              <a:buFont typeface="+mj-lt"/>
              <a:buAutoNum type="arabicPeriod"/>
            </a:pPr>
            <a:r>
              <a:rPr lang="en-US" sz="1600" b="0" i="0" dirty="0">
                <a:solidFill>
                  <a:srgbClr val="374151"/>
                </a:solidFill>
                <a:effectLst/>
                <a:latin typeface="Söhne"/>
              </a:rPr>
              <a:t>Identifying the distinct names of launch sites participating in space missions.</a:t>
            </a:r>
          </a:p>
          <a:p>
            <a:pPr algn="l">
              <a:buFont typeface="+mj-lt"/>
              <a:buAutoNum type="arabicPeriod"/>
            </a:pPr>
            <a:r>
              <a:rPr lang="en-US" sz="1600" b="0" i="0" dirty="0">
                <a:solidFill>
                  <a:srgbClr val="374151"/>
                </a:solidFill>
                <a:effectLst/>
                <a:latin typeface="Söhne"/>
              </a:rPr>
              <a:t>Calculating the total payload mass transported by boosters launched under NASA's CRS (Commercial Resupply Services) program.</a:t>
            </a:r>
          </a:p>
          <a:p>
            <a:pPr algn="l">
              <a:buFont typeface="+mj-lt"/>
              <a:buAutoNum type="arabicPeriod"/>
            </a:pPr>
            <a:r>
              <a:rPr lang="en-US" sz="1600" b="0" i="0" dirty="0">
                <a:solidFill>
                  <a:srgbClr val="374151"/>
                </a:solidFill>
                <a:effectLst/>
                <a:latin typeface="Söhne"/>
              </a:rPr>
              <a:t>Evaluating the average payload mass carried by booster version F9 v1.1.</a:t>
            </a:r>
          </a:p>
          <a:p>
            <a:pPr algn="l"/>
            <a:r>
              <a:rPr lang="en-US" sz="1600" b="0" i="0" dirty="0">
                <a:solidFill>
                  <a:srgbClr val="374151"/>
                </a:solidFill>
                <a:effectLst/>
                <a:latin typeface="Söhne"/>
              </a:rPr>
              <a:t>These analytical approaches, encompassing both Pandas/NumPy and SQL, are pivotal in gaining deeper insights into our data.</a:t>
            </a:r>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0614" y="4205660"/>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361</TotalTime>
  <Words>2904</Words>
  <Application>Microsoft Office PowerPoint</Application>
  <PresentationFormat>Widescreen</PresentationFormat>
  <Paragraphs>335</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Söhne</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Cinoglu, Huseyin</cp:lastModifiedBy>
  <cp:revision>202</cp:revision>
  <dcterms:created xsi:type="dcterms:W3CDTF">2022-01-04T01:00:05Z</dcterms:created>
  <dcterms:modified xsi:type="dcterms:W3CDTF">2023-12-09T20:36:33Z</dcterms:modified>
</cp:coreProperties>
</file>